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75" r:id="rId5"/>
    <p:sldId id="276" r:id="rId6"/>
    <p:sldId id="259" r:id="rId7"/>
    <p:sldId id="260" r:id="rId8"/>
    <p:sldId id="277" r:id="rId9"/>
    <p:sldId id="271" r:id="rId10"/>
    <p:sldId id="267" r:id="rId11"/>
    <p:sldId id="288" r:id="rId12"/>
    <p:sldId id="289" r:id="rId13"/>
    <p:sldId id="268" r:id="rId14"/>
    <p:sldId id="269" r:id="rId15"/>
    <p:sldId id="270" r:id="rId16"/>
    <p:sldId id="278" r:id="rId17"/>
    <p:sldId id="285" r:id="rId18"/>
    <p:sldId id="286" r:id="rId19"/>
    <p:sldId id="287" r:id="rId20"/>
    <p:sldId id="272" r:id="rId21"/>
    <p:sldId id="273" r:id="rId22"/>
    <p:sldId id="279" r:id="rId23"/>
    <p:sldId id="280" r:id="rId24"/>
    <p:sldId id="281" r:id="rId25"/>
    <p:sldId id="282" r:id="rId26"/>
    <p:sldId id="283" r:id="rId27"/>
    <p:sldId id="284" r:id="rId28"/>
  </p:sldIdLst>
  <p:sldSz cx="9144000" cy="6858000" type="screen4x3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642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106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700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89E1E-D513-4AF8-BF8A-AA05965649B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700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54AC7-0EC1-40F2-BC5D-41FBE059DF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8940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1094453" y="3775385"/>
            <a:ext cx="8755079" cy="357654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按一下滑鼠編輯備註格式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4749392" cy="39715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&lt;頁首&gt;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6194587" y="0"/>
            <a:ext cx="4749392" cy="39715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&lt;日期/時間&gt;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7551040"/>
            <a:ext cx="4749392" cy="39715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&lt;頁尾&gt;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6194587" y="7551040"/>
            <a:ext cx="4749392" cy="39715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EDDF0CB-A95E-4277-817E-419E70A4523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EDDF0CB-A95E-4277-817E-419E70A4523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673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1323767" y="3228898"/>
            <a:ext cx="7279135" cy="3058151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Zombie acception test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mocha unit test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是架CI  jenkins  來跑整合測試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EDDF0CB-A95E-4277-817E-419E70A4523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687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 txBox="1">
            <a:spLocks noGrp="1"/>
          </p:cNvSpPr>
          <p:nvPr>
            <p:ph type="body" idx="1"/>
          </p:nvPr>
        </p:nvSpPr>
        <p:spPr>
          <a:xfrm>
            <a:off x="1027298" y="3613625"/>
            <a:ext cx="8222960" cy="342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71500"/>
            <a:ext cx="3805237" cy="28527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377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圖片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圖片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圖片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圖片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120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請按此一下，以編輯題名文字格式。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請按此一下，以編輯大綱文字格式。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F9CE9-839F-4AD4-8C96-EC9587ADA93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請按此一下，以編輯題名文字格式。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請按此一下，以編輯大綱文字格式。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disc9562/SE_PASS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disc9562/SE_PASS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/>
          <p:cNvSpPr txBox="1">
            <a:spLocks/>
          </p:cNvSpPr>
          <p:nvPr/>
        </p:nvSpPr>
        <p:spPr>
          <a:xfrm>
            <a:off x="539552" y="83671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smtClean="0"/>
              <a:t>Software Engineering Project Review</a:t>
            </a:r>
            <a:endParaRPr lang="en-US" sz="3200" dirty="0"/>
          </a:p>
        </p:txBody>
      </p:sp>
      <p:sp>
        <p:nvSpPr>
          <p:cNvPr id="6" name="Google Shape;89;p1"/>
          <p:cNvSpPr txBox="1">
            <a:spLocks/>
          </p:cNvSpPr>
          <p:nvPr/>
        </p:nvSpPr>
        <p:spPr>
          <a:xfrm>
            <a:off x="971600" y="4725144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F2F2F2"/>
              </a:buClr>
              <a:buSzPts val="2000"/>
              <a:buFont typeface="Arial" panose="020B0604020202020204" pitchFamily="34" charset="0"/>
              <a:buNone/>
            </a:pPr>
            <a:r>
              <a:rPr lang="zh-TW" altLang="en-US" sz="2000" dirty="0" smtClean="0">
                <a:solidFill>
                  <a:srgbClr val="F2F2F2"/>
                </a:solidFill>
              </a:rPr>
              <a:t>組員：</a:t>
            </a:r>
          </a:p>
          <a:p>
            <a:pPr marL="0" indent="0">
              <a:spcBef>
                <a:spcPts val="32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None/>
            </a:pPr>
            <a:r>
              <a:rPr lang="en-US" altLang="zh-TW" sz="1600" dirty="0" smtClean="0">
                <a:latin typeface="Arial"/>
                <a:ea typeface="Arial"/>
                <a:cs typeface="Arial"/>
                <a:sym typeface="Arial"/>
              </a:rPr>
              <a:t>107598058 </a:t>
            </a:r>
            <a:r>
              <a:rPr lang="zh-TW" altLang="en-US" sz="1600" dirty="0" smtClean="0">
                <a:latin typeface="Arial"/>
                <a:ea typeface="Arial"/>
                <a:cs typeface="Arial"/>
                <a:sym typeface="Arial"/>
              </a:rPr>
              <a:t>朱峻平</a:t>
            </a:r>
          </a:p>
          <a:p>
            <a:pPr marL="0" indent="0">
              <a:spcBef>
                <a:spcPts val="32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None/>
            </a:pPr>
            <a:r>
              <a:rPr lang="en-US" altLang="zh-TW" sz="1600" dirty="0" smtClean="0">
                <a:latin typeface="Arial"/>
                <a:ea typeface="Arial"/>
                <a:cs typeface="Arial"/>
                <a:sym typeface="Arial"/>
              </a:rPr>
              <a:t>107598063 </a:t>
            </a:r>
            <a:r>
              <a:rPr lang="zh-TW" altLang="en-US" sz="1600" dirty="0" smtClean="0">
                <a:latin typeface="Arial"/>
                <a:ea typeface="Arial"/>
                <a:cs typeface="Arial"/>
                <a:sym typeface="Arial"/>
              </a:rPr>
              <a:t>劉冠志</a:t>
            </a:r>
            <a:endParaRPr lang="zh-TW" altLang="en-US" dirty="0" smtClean="0"/>
          </a:p>
          <a:p>
            <a:pPr marL="0" indent="0">
              <a:spcBef>
                <a:spcPts val="32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None/>
            </a:pPr>
            <a:r>
              <a:rPr lang="en-US" altLang="zh-TW" sz="1600" dirty="0" smtClean="0">
                <a:latin typeface="Arial"/>
                <a:ea typeface="Arial"/>
                <a:cs typeface="Arial"/>
                <a:sym typeface="Arial"/>
              </a:rPr>
              <a:t>107598069 </a:t>
            </a:r>
            <a:r>
              <a:rPr lang="zh-TW" altLang="en-US" sz="1600" dirty="0" smtClean="0">
                <a:latin typeface="Arial"/>
                <a:ea typeface="Arial"/>
                <a:cs typeface="Arial"/>
                <a:sym typeface="Arial"/>
              </a:rPr>
              <a:t>張嗣岱</a:t>
            </a:r>
            <a:endParaRPr lang="zh-TW" altLang="en-US" dirty="0" smtClean="0"/>
          </a:p>
          <a:p>
            <a:pPr marL="0" indent="0">
              <a:spcBef>
                <a:spcPts val="32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None/>
            </a:pPr>
            <a:r>
              <a:rPr lang="en-US" altLang="zh-TW" sz="1600" dirty="0" smtClean="0">
                <a:latin typeface="Arial"/>
                <a:ea typeface="Arial"/>
                <a:cs typeface="Arial"/>
                <a:sym typeface="Arial"/>
              </a:rPr>
              <a:t>108598011 </a:t>
            </a:r>
            <a:r>
              <a:rPr lang="zh-TW" altLang="en-US" sz="1600" dirty="0" smtClean="0">
                <a:latin typeface="Arial"/>
                <a:ea typeface="Arial"/>
                <a:cs typeface="Arial"/>
                <a:sym typeface="Arial"/>
              </a:rPr>
              <a:t>官茂原</a:t>
            </a:r>
            <a:endParaRPr lang="zh-TW" altLang="en-US" dirty="0" smtClean="0"/>
          </a:p>
          <a:p>
            <a:pPr marL="0" indent="0">
              <a:spcBef>
                <a:spcPts val="32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None/>
            </a:pPr>
            <a:r>
              <a:rPr lang="en-US" altLang="zh-TW" sz="1600" dirty="0" smtClean="0">
                <a:latin typeface="Arial"/>
                <a:ea typeface="Arial"/>
                <a:cs typeface="Arial"/>
                <a:sym typeface="Arial"/>
              </a:rPr>
              <a:t>108598021 </a:t>
            </a:r>
            <a:r>
              <a:rPr lang="zh-TW" altLang="en-US" sz="1600" dirty="0" smtClean="0">
                <a:latin typeface="Arial"/>
                <a:ea typeface="Arial"/>
                <a:cs typeface="Arial"/>
                <a:sym typeface="Arial"/>
              </a:rPr>
              <a:t>張彥翔</a:t>
            </a:r>
            <a:endParaRPr lang="zh-TW" altLang="en-US" dirty="0" smtClean="0"/>
          </a:p>
          <a:p>
            <a:pPr marL="0" indent="0">
              <a:spcBef>
                <a:spcPts val="640"/>
              </a:spcBef>
              <a:buClr>
                <a:schemeClr val="lt1"/>
              </a:buClr>
              <a:buSzPts val="3200"/>
              <a:buFont typeface="Arial" panose="020B0604020202020204" pitchFamily="34" charset="0"/>
              <a:buNone/>
            </a:pPr>
            <a:endParaRPr lang="zh-TW" altLang="en-US" dirty="0" smtClean="0"/>
          </a:p>
          <a:p>
            <a:pPr marL="0" indent="0">
              <a:spcBef>
                <a:spcPts val="640"/>
              </a:spcBef>
              <a:buClr>
                <a:schemeClr val="lt1"/>
              </a:buClr>
              <a:buSzPts val="3200"/>
              <a:buFont typeface="Arial" panose="020B0604020202020204" pitchFamily="34" charset="0"/>
              <a:buNone/>
            </a:pPr>
            <a:endParaRPr lang="zh-TW" altLang="en-US" dirty="0" smtClean="0"/>
          </a:p>
          <a:p>
            <a:pPr marL="0" indent="0">
              <a:spcBef>
                <a:spcPts val="640"/>
              </a:spcBef>
              <a:buClr>
                <a:schemeClr val="lt1"/>
              </a:buClr>
              <a:buSzPts val="3200"/>
              <a:buFont typeface="Arial" panose="020B0604020202020204" pitchFamily="34" charset="0"/>
              <a:buNone/>
            </a:pPr>
            <a:endParaRPr lang="zh-TW" altLang="en-US" dirty="0" smtClean="0"/>
          </a:p>
          <a:p>
            <a:pPr marL="0" indent="0">
              <a:spcBef>
                <a:spcPts val="40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None/>
            </a:pPr>
            <a:endParaRPr lang="zh-TW" altLang="en-US" sz="2000" dirty="0" smtClean="0">
              <a:solidFill>
                <a:srgbClr val="F2F2F2"/>
              </a:solidFill>
            </a:endParaRPr>
          </a:p>
          <a:p>
            <a:pPr marL="0" indent="0">
              <a:spcBef>
                <a:spcPts val="400"/>
              </a:spcBef>
              <a:buClr>
                <a:srgbClr val="F2F2F2"/>
              </a:buClr>
              <a:buSzPts val="2000"/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rgbClr val="F2F2F2"/>
                </a:solidFill>
              </a:rPr>
              <a:t>2019/10/30</a:t>
            </a:r>
            <a:endParaRPr lang="zh-TW" altLang="en-US" dirty="0" smtClean="0"/>
          </a:p>
          <a:p>
            <a:pPr marL="0" indent="0">
              <a:spcBef>
                <a:spcPts val="640"/>
              </a:spcBef>
              <a:buClr>
                <a:schemeClr val="lt1"/>
              </a:buClr>
              <a:buSzPts val="3200"/>
              <a:buFont typeface="Arial" panose="020B0604020202020204" pitchFamily="34" charset="0"/>
              <a:buNone/>
            </a:pPr>
            <a:endParaRPr lang="zh-TW" altLang="en-US" dirty="0">
              <a:solidFill>
                <a:srgbClr val="F2F2F2"/>
              </a:solidFill>
            </a:endParaRPr>
          </a:p>
        </p:txBody>
      </p:sp>
      <p:sp>
        <p:nvSpPr>
          <p:cNvPr id="7" name="Google Shape;90;p1"/>
          <p:cNvSpPr txBox="1"/>
          <p:nvPr/>
        </p:nvSpPr>
        <p:spPr>
          <a:xfrm>
            <a:off x="0" y="4077072"/>
            <a:ext cx="2664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BiauKai"/>
                <a:ea typeface="BiauKai"/>
                <a:cs typeface="BiauKai"/>
                <a:sym typeface="BiauKai"/>
              </a:rPr>
              <a:t>第二組</a:t>
            </a:r>
            <a:endParaRPr/>
          </a:p>
        </p:txBody>
      </p:sp>
      <p:sp>
        <p:nvSpPr>
          <p:cNvPr id="8" name="Google Shape;91;p1"/>
          <p:cNvSpPr/>
          <p:nvPr/>
        </p:nvSpPr>
        <p:spPr>
          <a:xfrm>
            <a:off x="1365412" y="2758047"/>
            <a:ext cx="6120680" cy="10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SMIS</a:t>
            </a:r>
            <a:endParaRPr sz="2800" b="0" i="0" u="none" strike="noStrike" cap="non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(Shared Medical Information System)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zh-TW" altLang="zh-TW" sz="32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過濾查詢結果</a:t>
            </a:r>
            <a:endParaRPr lang="en-US" sz="3200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標楷體"/>
              <a:ea typeface="標楷體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</a:t>
            </a:r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Models</a:t>
            </a:r>
          </a:p>
          <a:p>
            <a:pPr algn="ctr"/>
            <a:r>
              <a:rPr lang="en-US" altLang="zh-TW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Sequence Diagram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8" y="2217211"/>
            <a:ext cx="8346694" cy="45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534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2"/>
          <p:cNvSpPr/>
          <p:nvPr/>
        </p:nvSpPr>
        <p:spPr>
          <a:xfrm>
            <a:off x="453483" y="1268506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zh-TW" altLang="zh-TW" sz="32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管理病歷</a:t>
            </a:r>
            <a:endParaRPr lang="en-US" altLang="zh-TW" sz="3200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標楷體"/>
              <a:ea typeface="標楷體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</a:t>
            </a:r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Models</a:t>
            </a:r>
          </a:p>
          <a:p>
            <a:pPr algn="ctr"/>
            <a:r>
              <a:rPr lang="en-US" altLang="zh-TW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Use Case</a:t>
            </a:r>
            <a:endParaRPr lang="en-US" altLang="zh-TW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874659"/>
              </p:ext>
            </p:extLst>
          </p:nvPr>
        </p:nvGraphicFramePr>
        <p:xfrm>
          <a:off x="581165" y="1824813"/>
          <a:ext cx="8190799" cy="49362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94973">
                  <a:extLst>
                    <a:ext uri="{9D8B030D-6E8A-4147-A177-3AD203B41FA5}">
                      <a16:colId xmlns:a16="http://schemas.microsoft.com/office/drawing/2014/main" val="3353587634"/>
                    </a:ext>
                  </a:extLst>
                </a:gridCol>
                <a:gridCol w="4095826">
                  <a:extLst>
                    <a:ext uri="{9D8B030D-6E8A-4147-A177-3AD203B41FA5}">
                      <a16:colId xmlns:a16="http://schemas.microsoft.com/office/drawing/2014/main" val="2704577848"/>
                    </a:ext>
                  </a:extLst>
                </a:gridCol>
              </a:tblGrid>
              <a:tr h="3032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No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MRSS-01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684377"/>
                  </a:ext>
                </a:extLst>
              </a:tr>
              <a:tr h="22455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Use Case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管理病歷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6581019"/>
                  </a:ext>
                </a:extLst>
              </a:tr>
              <a:tr h="22455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Summary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醫療機構可以管理病歷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9686620"/>
                  </a:ext>
                </a:extLst>
              </a:tr>
              <a:tr h="22455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Actors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醫療機構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522396"/>
                  </a:ext>
                </a:extLst>
              </a:tr>
              <a:tr h="4491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Preconditions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以醫療機構身分登入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選擇目標病人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782192"/>
                  </a:ext>
                </a:extLst>
              </a:tr>
              <a:tr h="8982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Description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kern="100" dirty="0">
                          <a:effectLst/>
                        </a:rPr>
                        <a:t>輸入目標病人的隱私金鑰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kern="100" dirty="0">
                          <a:effectLst/>
                        </a:rPr>
                        <a:t>顯示病人病歷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kern="100" dirty="0">
                          <a:effectLst/>
                        </a:rPr>
                        <a:t>醫療機構對病歷進行管理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kern="100" dirty="0">
                          <a:effectLst/>
                        </a:rPr>
                        <a:t>醫療機構按下儲存按鈕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16667"/>
                  </a:ext>
                </a:extLst>
              </a:tr>
              <a:tr h="13473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701675" algn="l"/>
                        </a:tabLst>
                      </a:pPr>
                      <a:r>
                        <a:rPr lang="en-US" sz="1600" kern="100">
                          <a:effectLst/>
                        </a:rPr>
                        <a:t>Extensions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1a. </a:t>
                      </a:r>
                      <a:r>
                        <a:rPr lang="zh-TW" sz="1600" kern="100" dirty="0">
                          <a:effectLst/>
                        </a:rPr>
                        <a:t>驗證病人隱私金鑰成功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1b. </a:t>
                      </a:r>
                      <a:r>
                        <a:rPr lang="zh-TW" sz="1600" kern="100" dirty="0">
                          <a:effectLst/>
                        </a:rPr>
                        <a:t>驗證病人隱私金鑰錯誤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2a. </a:t>
                      </a:r>
                      <a:r>
                        <a:rPr lang="zh-TW" sz="1600" kern="100" dirty="0">
                          <a:effectLst/>
                        </a:rPr>
                        <a:t>顯示病人病歷成功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2b. </a:t>
                      </a:r>
                      <a:r>
                        <a:rPr lang="zh-TW" sz="1600" kern="100" dirty="0">
                          <a:effectLst/>
                        </a:rPr>
                        <a:t>顯示病人病歷失敗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3a. </a:t>
                      </a:r>
                      <a:r>
                        <a:rPr lang="zh-TW" sz="1600" kern="100" dirty="0">
                          <a:effectLst/>
                        </a:rPr>
                        <a:t>儲存病歷成功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3b. </a:t>
                      </a:r>
                      <a:r>
                        <a:rPr lang="zh-TW" sz="1600" kern="100" dirty="0">
                          <a:effectLst/>
                        </a:rPr>
                        <a:t>儲存病歷失敗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3821386"/>
                  </a:ext>
                </a:extLst>
              </a:tr>
              <a:tr h="6736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Exceptions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1. </a:t>
                      </a:r>
                      <a:r>
                        <a:rPr lang="zh-TW" sz="1600" kern="100" dirty="0">
                          <a:effectLst/>
                        </a:rPr>
                        <a:t>病人隱私金鑰錯誤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 </a:t>
                      </a:r>
                      <a:r>
                        <a:rPr lang="zh-TW" sz="1600" kern="100" dirty="0">
                          <a:effectLst/>
                        </a:rPr>
                        <a:t>無法顯示病人病歷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3. </a:t>
                      </a:r>
                      <a:r>
                        <a:rPr lang="zh-TW" sz="1600" kern="100" dirty="0">
                          <a:effectLst/>
                        </a:rPr>
                        <a:t>病歷無法儲存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6842988"/>
                  </a:ext>
                </a:extLst>
              </a:tr>
              <a:tr h="22455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Postconditions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畫面顯示病歷更新成功。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7982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2588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zh-TW" altLang="zh-TW" sz="32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管理病歷</a:t>
            </a:r>
            <a:endParaRPr lang="en-US" sz="3200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標楷體"/>
              <a:ea typeface="標楷體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</a:t>
            </a:r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Models</a:t>
            </a:r>
          </a:p>
          <a:p>
            <a:pPr algn="ctr"/>
            <a:r>
              <a:rPr lang="en-US" altLang="zh-TW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Sequence Diagram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0" y="2298462"/>
            <a:ext cx="8824032" cy="4296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Overall Project Deliverables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PEP</a:t>
            </a:r>
            <a:r>
              <a:rPr lang="en-US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文件</a:t>
            </a:r>
            <a:endParaRPr lang="en-US" sz="3200" b="0" strike="noStrike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  <a:ea typeface="Times New Roman"/>
            </a:endParaRPr>
          </a:p>
          <a:p>
            <a:pPr marL="343080" indent="-342000"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altLang="zh-TW" sz="3200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SRS</a:t>
            </a:r>
            <a:r>
              <a:rPr lang="en-US" altLang="zh-TW" sz="3200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文件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SDD文件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STD</a:t>
            </a: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文件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S</a:t>
            </a:r>
            <a:r>
              <a:rPr lang="en-US" altLang="zh-TW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MIS</a:t>
            </a:r>
            <a:r>
              <a:rPr lang="en-US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系統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zh-TW" altLang="en-US" sz="320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自動化</a:t>
            </a:r>
            <a:r>
              <a:rPr lang="en-US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測試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57200" y="17892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Change History of The Project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altLang="zh-TW" sz="3200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hlinkClick r:id="rId2"/>
              </a:rPr>
              <a:t>GitHub</a:t>
            </a:r>
            <a:endParaRPr lang="en-US" altLang="zh-TW" sz="3200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02710"/>
            <a:ext cx="8228520" cy="4582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57200" y="17892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Change History of The Project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altLang="zh-TW" sz="3200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hlinkClick r:id="rId2"/>
              </a:rPr>
              <a:t>GitHub</a:t>
            </a:r>
            <a:endParaRPr lang="en-US" altLang="zh-TW" sz="3200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49717"/>
            <a:ext cx="8228519" cy="47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19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TW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Meeting Record</a:t>
            </a:r>
            <a:endParaRPr lang="en-US" altLang="zh-TW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20"/>
            <a:ext cx="8229240" cy="41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Meeting Record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20"/>
            <a:ext cx="8229240" cy="41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09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Meeting Record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20"/>
            <a:ext cx="8238916" cy="26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5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Project Retrospective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5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Good：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500" b="0" strike="noStrike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在</a:t>
            </a:r>
            <a:r>
              <a:rPr lang="en-US" altLang="zh-TW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waterfall</a:t>
            </a: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下進行分工，同時在每個分工配置</a:t>
            </a:r>
            <a:r>
              <a:rPr lang="en-US" altLang="zh-TW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2~3</a:t>
            </a: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人進行 </a:t>
            </a:r>
            <a:r>
              <a:rPr lang="en-US" altLang="zh-TW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pair/mob </a:t>
            </a:r>
            <a:r>
              <a:rPr lang="en-US" altLang="zh-TW" sz="2500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progrmming</a:t>
            </a: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，讓每個人發揮自己專長的同時保有</a:t>
            </a:r>
            <a:r>
              <a:rPr lang="en-US" altLang="zh-TW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pair/mob </a:t>
            </a:r>
            <a:r>
              <a:rPr lang="en-US" altLang="zh-TW" sz="2500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progrmming</a:t>
            </a:r>
            <a:r>
              <a:rPr lang="en-US" altLang="zh-TW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的</a:t>
            </a:r>
            <a:r>
              <a:rPr lang="zh-TW" altLang="en-US" sz="2500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好處</a:t>
            </a:r>
            <a:endParaRPr lang="en-US" altLang="zh-TW" sz="2500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altLang="zh-TW" sz="2500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  (</a:t>
            </a: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在遇到問題時會比獨自開發更快突破</a:t>
            </a:r>
            <a:r>
              <a:rPr lang="en-US" altLang="zh-TW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r>
              <a:rPr lang="zh-TW" altLang="en-US" sz="2500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。</a:t>
            </a:r>
            <a:endParaRPr lang="en-US" altLang="zh-TW" sz="2500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500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5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Could Be Better：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0" strike="noStrike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  <a:ea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在 </a:t>
            </a:r>
            <a:r>
              <a:rPr lang="en-US" altLang="zh-TW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waterfall </a:t>
            </a: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流程下先將 </a:t>
            </a:r>
            <a:r>
              <a:rPr lang="en-US" altLang="zh-TW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Program </a:t>
            </a: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全數設計完成並製作成大量文件，導致實作時遇到需要更動時所需付出的成本很高。</a:t>
            </a:r>
            <a:endParaRPr lang="en-US" sz="2500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57200" y="1497105"/>
            <a:ext cx="8228520" cy="493914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08520" indent="-30744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79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Outline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Personal Evaluation to Project </a:t>
            </a:r>
            <a:r>
              <a:rPr lang="en-US" sz="252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Contributions</a:t>
            </a: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altLang="zh-TW" sz="252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System Context Diagram</a:t>
            </a:r>
            <a:endParaRPr lang="en-US" sz="2520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Analysis and Design Models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Overall Project Deliverables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Change History of The </a:t>
            </a:r>
            <a:r>
              <a:rPr lang="en-US" sz="252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Project</a:t>
            </a:r>
          </a:p>
          <a:p>
            <a:pPr marL="668520" lvl="1" indent="-255960"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altLang="zh-TW" sz="252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Meeting Record</a:t>
            </a:r>
            <a:endParaRPr lang="en-US" sz="2520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Project </a:t>
            </a: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Retrospective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Demo</a:t>
            </a:r>
          </a:p>
          <a:p>
            <a:pPr marL="1125720" lvl="2" indent="-255960"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altLang="zh-TW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SMIS</a:t>
            </a:r>
            <a:r>
              <a:rPr lang="zh-TW" altLang="en-US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25720" lvl="2" indent="-255960"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altLang="zh-TW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</a:t>
            </a:r>
          </a:p>
          <a:p>
            <a:pPr marL="1125720" lvl="2" indent="-255960"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zh-TW" altLang="en-US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自動化測</a:t>
            </a:r>
            <a:r>
              <a:rPr lang="zh-TW" altLang="en-US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試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8502840" y="6404400"/>
            <a:ext cx="18288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Demo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57200" y="157392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矩形 2"/>
          <p:cNvSpPr/>
          <p:nvPr/>
        </p:nvSpPr>
        <p:spPr>
          <a:xfrm>
            <a:off x="641927" y="2654272"/>
            <a:ext cx="8267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3080" indent="-342000" algn="ctr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altLang="zh-TW" sz="40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SMIS</a:t>
            </a:r>
            <a:r>
              <a:rPr lang="zh-TW" altLang="en-US" sz="4000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系統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Demo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57200" y="157392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矩形 2"/>
          <p:cNvSpPr/>
          <p:nvPr/>
        </p:nvSpPr>
        <p:spPr>
          <a:xfrm>
            <a:off x="457200" y="1368297"/>
            <a:ext cx="8267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3080" indent="-342000" algn="ctr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altLang="zh-TW" sz="4000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UnitTest</a:t>
            </a:r>
            <a:endParaRPr lang="en-US" altLang="zh-TW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6694"/>
            <a:ext cx="9144000" cy="39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81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C</a:t>
            </a:r>
            <a:r>
              <a:rPr lang="en-US" sz="36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reate User With Facebook Account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57200" y="157392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C20D5B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98175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025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Get Medical Institution Information</a:t>
            </a:r>
            <a:endParaRPr lang="zh-TW" altLang="en-US" dirty="0"/>
          </a:p>
        </p:txBody>
      </p:sp>
      <p:pic>
        <p:nvPicPr>
          <p:cNvPr id="4" name="3004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0" y="14184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Filter Query Function</a:t>
            </a:r>
            <a:endParaRPr lang="zh-TW" altLang="en-US" dirty="0"/>
          </a:p>
        </p:txBody>
      </p:sp>
      <p:pic>
        <p:nvPicPr>
          <p:cNvPr id="5" name="D74B4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0" y="14184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0868"/>
            <a:ext cx="8229240" cy="1144800"/>
          </a:xfrm>
        </p:spPr>
        <p:txBody>
          <a:bodyPr/>
          <a:lstStyle/>
          <a:p>
            <a:pPr algn="ctr"/>
            <a:r>
              <a:rPr lang="en-US" altLang="zh-TW" sz="28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Medical Institution Modify Patient Medical Record</a:t>
            </a:r>
            <a:endParaRPr lang="zh-TW" altLang="en-US" sz="2800" dirty="0"/>
          </a:p>
        </p:txBody>
      </p:sp>
      <p:pic>
        <p:nvPicPr>
          <p:cNvPr id="4" name="C7CF7F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8400"/>
            <a:ext cx="9144000" cy="51403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7362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</a:t>
            </a:r>
            <a:endParaRPr/>
          </a:p>
        </p:txBody>
      </p:sp>
      <p:pic>
        <p:nvPicPr>
          <p:cNvPr id="248" name="Google Shape;248;p2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9244" y="1988840"/>
            <a:ext cx="3185512" cy="3185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91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Personal Evaluation </a:t>
            </a:r>
            <a:endParaRPr lang="en-US" sz="3600" b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to Project Contributions</a:t>
            </a:r>
            <a:endParaRPr lang="en-US" sz="3600" b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8502840" y="6404400"/>
            <a:ext cx="18288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文字方塊 3"/>
          <p:cNvSpPr txBox="1"/>
          <p:nvPr/>
        </p:nvSpPr>
        <p:spPr>
          <a:xfrm>
            <a:off x="579118" y="1364170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工作分配圖</a:t>
            </a:r>
            <a:endParaRPr lang="zh-TW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35072"/>
              </p:ext>
            </p:extLst>
          </p:nvPr>
        </p:nvGraphicFramePr>
        <p:xfrm>
          <a:off x="662354" y="1986084"/>
          <a:ext cx="3715682" cy="356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841">
                  <a:extLst>
                    <a:ext uri="{9D8B030D-6E8A-4147-A177-3AD203B41FA5}">
                      <a16:colId xmlns:a16="http://schemas.microsoft.com/office/drawing/2014/main" val="2036526699"/>
                    </a:ext>
                  </a:extLst>
                </a:gridCol>
                <a:gridCol w="1857841">
                  <a:extLst>
                    <a:ext uri="{9D8B030D-6E8A-4147-A177-3AD203B41FA5}">
                      <a16:colId xmlns:a16="http://schemas.microsoft.com/office/drawing/2014/main" val="3274512909"/>
                    </a:ext>
                  </a:extLst>
                </a:gridCol>
              </a:tblGrid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工作項目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人員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317482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FHIR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API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劉冠志</a:t>
                      </a:r>
                      <a:endParaRPr lang="en-US" altLang="zh-TW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  <a:ea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859870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UI</a:t>
                      </a:r>
                      <a:r>
                        <a:rPr lang="zh-TW" altLang="en-US" dirty="0" smtClean="0"/>
                        <a:t>設計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劉冠志</a:t>
                      </a:r>
                      <a:r>
                        <a:rPr lang="zh-TW" altLang="en-US" sz="1800" b="0" strike="noStrike" spc="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</a:rPr>
                        <a:t>、</a:t>
                      </a:r>
                      <a:r>
                        <a:rPr lang="zh-TW" altLang="en-US" sz="1800" dirty="0" smtClean="0"/>
                        <a:t>朱峻平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042833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文件撰寫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altLang="en-US" sz="1800" dirty="0" smtClean="0"/>
                        <a:t>朱峻平</a:t>
                      </a:r>
                      <a:r>
                        <a:rPr lang="zh-TW" altLang="en-US" sz="1800" b="0" strike="noStrike" spc="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</a:rPr>
                        <a:t>、</a:t>
                      </a: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劉冠志</a:t>
                      </a:r>
                      <a:r>
                        <a:rPr lang="zh-TW" altLang="en-US" sz="1800" b="0" strike="noStrike" spc="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</a:rPr>
                        <a:t>、</a:t>
                      </a: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張嗣岱</a:t>
                      </a:r>
                      <a:r>
                        <a:rPr lang="zh-TW" altLang="en-US" sz="1800" b="0" strike="noStrike" spc="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</a:rPr>
                        <a:t>、</a:t>
                      </a: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官茂原</a:t>
                      </a:r>
                      <a:r>
                        <a:rPr lang="zh-TW" altLang="en-US" sz="1800" b="0" strike="noStrike" spc="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</a:rPr>
                        <a:t>、</a:t>
                      </a: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張彥翔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605155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UnitTest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劉冠志</a:t>
                      </a:r>
                      <a:endParaRPr lang="en-US" altLang="zh-TW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  <a:ea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104121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自動化測試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張嗣岱</a:t>
                      </a:r>
                      <a:r>
                        <a:rPr lang="zh-TW" altLang="en-US" sz="1800" b="0" strike="noStrike" spc="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</a:rPr>
                        <a:t>、</a:t>
                      </a: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官茂原</a:t>
                      </a:r>
                      <a:r>
                        <a:rPr lang="zh-TW" altLang="en-US" sz="1800" b="0" strike="noStrike" spc="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</a:rPr>
                        <a:t>、</a:t>
                      </a:r>
                      <a:r>
                        <a:rPr lang="zh-TW" altLang="en-US" sz="1800" dirty="0" smtClean="0">
                          <a:latin typeface="+mn-lt"/>
                          <a:ea typeface="Arial"/>
                          <a:cs typeface="Arial"/>
                          <a:sym typeface="Arial"/>
                        </a:rPr>
                        <a:t>張彥翔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01868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5089572" y="1364170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貢獻圖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375678"/>
              </p:ext>
            </p:extLst>
          </p:nvPr>
        </p:nvGraphicFramePr>
        <p:xfrm>
          <a:off x="4944207" y="1986084"/>
          <a:ext cx="3495328" cy="3547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664">
                  <a:extLst>
                    <a:ext uri="{9D8B030D-6E8A-4147-A177-3AD203B41FA5}">
                      <a16:colId xmlns:a16="http://schemas.microsoft.com/office/drawing/2014/main" val="1540879581"/>
                    </a:ext>
                  </a:extLst>
                </a:gridCol>
                <a:gridCol w="1747664">
                  <a:extLst>
                    <a:ext uri="{9D8B030D-6E8A-4147-A177-3AD203B41FA5}">
                      <a16:colId xmlns:a16="http://schemas.microsoft.com/office/drawing/2014/main" val="2811072486"/>
                    </a:ext>
                  </a:extLst>
                </a:gridCol>
              </a:tblGrid>
              <a:tr h="59123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人員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貢獻比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939287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朱峻平</a:t>
                      </a:r>
                      <a:endParaRPr kumimoji="0" lang="zh-TW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13848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劉冠志</a:t>
                      </a:r>
                      <a:endParaRPr kumimoji="0" lang="zh-TW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02394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張嗣岱</a:t>
                      </a:r>
                      <a:endParaRPr kumimoji="0" lang="zh-TW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38708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官茂原</a:t>
                      </a:r>
                      <a:endParaRPr kumimoji="0" lang="zh-TW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833472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張彥翔</a:t>
                      </a:r>
                      <a:endParaRPr kumimoji="0" lang="zh-TW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6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8743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System Context Diagram</a:t>
            </a:r>
            <a:endParaRPr lang="zh-TW" alt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微軟正黑體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2" y="1848718"/>
            <a:ext cx="8848436" cy="42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9490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Models</a:t>
            </a:r>
          </a:p>
          <a:p>
            <a:pPr algn="ctr"/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Use Case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108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502840" y="6404400"/>
            <a:ext cx="18288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矩形 1"/>
          <p:cNvSpPr/>
          <p:nvPr/>
        </p:nvSpPr>
        <p:spPr>
          <a:xfrm>
            <a:off x="2742612" y="1574800"/>
            <a:ext cx="3848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altLang="zh-TW" b="1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User Login and Authorize Subsystem</a:t>
            </a:r>
            <a:endParaRPr lang="zh-TW" altLang="zh-TW" b="1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35" y="2214963"/>
            <a:ext cx="6555193" cy="4073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108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8502840" y="6404400"/>
            <a:ext cx="18288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"/>
          <p:cNvSpPr/>
          <p:nvPr/>
        </p:nvSpPr>
        <p:spPr>
          <a:xfrm>
            <a:off x="457200" y="29490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Models</a:t>
            </a:r>
          </a:p>
          <a:p>
            <a:pPr algn="ctr"/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Use Case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8898" y="1498125"/>
            <a:ext cx="3893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altLang="zh-TW" b="1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Medical Resource Sharing Subsystem</a:t>
            </a:r>
            <a:endParaRPr lang="zh-TW" altLang="zh-TW" b="1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22" y="2071835"/>
            <a:ext cx="6243523" cy="4195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108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8502840" y="6404400"/>
            <a:ext cx="18288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"/>
          <p:cNvSpPr/>
          <p:nvPr/>
        </p:nvSpPr>
        <p:spPr>
          <a:xfrm>
            <a:off x="457200" y="29490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Models</a:t>
            </a:r>
          </a:p>
          <a:p>
            <a:pPr algn="ctr"/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Use Case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7806" y="1457663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b="1" dirty="0"/>
              <a:t>Medical Resource Inquiry Subsystem </a:t>
            </a:r>
            <a:endParaRPr lang="zh-TW" altLang="zh-TW" b="1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59" y="1859300"/>
            <a:ext cx="6058535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92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69172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Evaluation to Consistency 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of Design and Implementation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092"/>
            <a:ext cx="9102090" cy="5546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zh-TW" altLang="zh-TW" sz="32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過濾查詢結果</a:t>
            </a:r>
            <a:endParaRPr lang="en-US" sz="3200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標楷體"/>
              <a:ea typeface="標楷體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</a:t>
            </a:r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Models</a:t>
            </a:r>
          </a:p>
          <a:p>
            <a:pPr algn="ctr"/>
            <a:r>
              <a:rPr lang="en-US" altLang="zh-TW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Use Case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032904"/>
              </p:ext>
            </p:extLst>
          </p:nvPr>
        </p:nvGraphicFramePr>
        <p:xfrm>
          <a:off x="570211" y="2285599"/>
          <a:ext cx="8115509" cy="41555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57332">
                  <a:extLst>
                    <a:ext uri="{9D8B030D-6E8A-4147-A177-3AD203B41FA5}">
                      <a16:colId xmlns:a16="http://schemas.microsoft.com/office/drawing/2014/main" val="3463875831"/>
                    </a:ext>
                  </a:extLst>
                </a:gridCol>
                <a:gridCol w="4058177">
                  <a:extLst>
                    <a:ext uri="{9D8B030D-6E8A-4147-A177-3AD203B41FA5}">
                      <a16:colId xmlns:a16="http://schemas.microsoft.com/office/drawing/2014/main" val="623258039"/>
                    </a:ext>
                  </a:extLst>
                </a:gridCol>
              </a:tblGrid>
              <a:tr h="4796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No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MRIS-03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6150533"/>
                  </a:ext>
                </a:extLst>
              </a:tr>
              <a:tr h="3063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Use Case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過濾查詢結果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021864"/>
                  </a:ext>
                </a:extLst>
              </a:tr>
              <a:tr h="3063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Summary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系統可以顯示過濾後的查詢結果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6824878"/>
                  </a:ext>
                </a:extLst>
              </a:tr>
              <a:tr h="3063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Actors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0447299"/>
                  </a:ext>
                </a:extLst>
              </a:tr>
              <a:tr h="6126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Preconditions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系統已取得病患需求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系統已取得機構資訊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7743187"/>
                  </a:ext>
                </a:extLst>
              </a:tr>
              <a:tr h="9189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Description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1. </a:t>
                      </a:r>
                      <a:r>
                        <a:rPr lang="zh-TW" sz="1800" kern="100" dirty="0">
                          <a:effectLst/>
                        </a:rPr>
                        <a:t>系統分析病患</a:t>
                      </a:r>
                      <a:r>
                        <a:rPr lang="zh-TW" sz="1800" kern="100" dirty="0" smtClean="0">
                          <a:effectLst/>
                        </a:rPr>
                        <a:t>需</a:t>
                      </a:r>
                      <a:r>
                        <a:rPr lang="zh-TW" altLang="en-US" sz="1800" kern="100" dirty="0" smtClean="0">
                          <a:effectLst/>
                        </a:rPr>
                        <a:t>求</a:t>
                      </a:r>
                      <a:endParaRPr lang="zh-TW" sz="18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2. </a:t>
                      </a:r>
                      <a:r>
                        <a:rPr lang="zh-TW" sz="1800" kern="100" dirty="0">
                          <a:effectLst/>
                        </a:rPr>
                        <a:t>系統根據結果過濾醫療機構資訊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3. </a:t>
                      </a:r>
                      <a:r>
                        <a:rPr lang="zh-TW" sz="1800" kern="100" dirty="0">
                          <a:effectLst/>
                        </a:rPr>
                        <a:t>系統顯示過濾後的醫療機構資訊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5314447"/>
                  </a:ext>
                </a:extLst>
              </a:tr>
              <a:tr h="6126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701675" algn="l"/>
                        </a:tabLst>
                      </a:pPr>
                      <a:r>
                        <a:rPr lang="en-US" sz="1600" kern="100" dirty="0">
                          <a:effectLst/>
                        </a:rPr>
                        <a:t>Extensions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3a. </a:t>
                      </a:r>
                      <a:r>
                        <a:rPr lang="zh-TW" sz="1800" kern="100" dirty="0">
                          <a:effectLst/>
                        </a:rPr>
                        <a:t>顯示醫療機構資訊成功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3b. </a:t>
                      </a:r>
                      <a:r>
                        <a:rPr lang="zh-TW" sz="1800" kern="100" dirty="0">
                          <a:effectLst/>
                        </a:rPr>
                        <a:t>顯示醫療機構資訊失敗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8946402"/>
                  </a:ext>
                </a:extLst>
              </a:tr>
              <a:tr h="3063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Exceptions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3. </a:t>
                      </a:r>
                      <a:r>
                        <a:rPr lang="zh-TW" sz="1800" kern="100" dirty="0">
                          <a:effectLst/>
                        </a:rPr>
                        <a:t>無法過濾出結果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1787064"/>
                  </a:ext>
                </a:extLst>
              </a:tr>
              <a:tr h="3063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Postconditions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畫面顯示過濾後的醫療機構資訊。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596391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540</Words>
  <Application>Microsoft Office PowerPoint</Application>
  <PresentationFormat>如螢幕大小 (4:3)</PresentationFormat>
  <Paragraphs>168</Paragraphs>
  <Slides>26</Slides>
  <Notes>4</Notes>
  <HiddenSlides>0</HiddenSlides>
  <MMClips>4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38" baseType="lpstr">
      <vt:lpstr>BiauKai</vt:lpstr>
      <vt:lpstr>DejaVu Sans</vt:lpstr>
      <vt:lpstr>微軟正黑體</vt:lpstr>
      <vt:lpstr>新細明體</vt:lpstr>
      <vt:lpstr>標楷體</vt:lpstr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簡報</vt:lpstr>
      <vt:lpstr>PowerPoint 簡報</vt:lpstr>
      <vt:lpstr>PowerPoint 簡報</vt:lpstr>
      <vt:lpstr>System Context Diagram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Meeting Record</vt:lpstr>
      <vt:lpstr>Meeting Record</vt:lpstr>
      <vt:lpstr>Meeting Record</vt:lpstr>
      <vt:lpstr>PowerPoint 簡報</vt:lpstr>
      <vt:lpstr>PowerPoint 簡報</vt:lpstr>
      <vt:lpstr>PowerPoint 簡報</vt:lpstr>
      <vt:lpstr>PowerPoint 簡報</vt:lpstr>
      <vt:lpstr>Get Medical Institution Information</vt:lpstr>
      <vt:lpstr>Filter Query Function</vt:lpstr>
      <vt:lpstr>Medical Institution Modify Patient Medical Record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fourbags</dc:creator>
  <dc:description/>
  <cp:lastModifiedBy>建發 張</cp:lastModifiedBy>
  <cp:revision>145</cp:revision>
  <cp:lastPrinted>2019-12-24T13:43:26Z</cp:lastPrinted>
  <dcterms:modified xsi:type="dcterms:W3CDTF">2019-12-24T14:06:47Z</dcterms:modified>
  <dc:language>zh-TW</dc:language>
</cp:coreProperties>
</file>